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0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RAG와 에이전트: AI의 능력을 확장하는 두 가지 핵심 패턴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컨텍스트와 도구를 통한 모델 성능 향상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검색 알고리즘 II - 임베딩 기반 검색</a:t>
            </a:r>
          </a:p>
        </p:txBody>
      </p:sp>
      <p:sp>
        <p:nvSpPr>
          <p:cNvPr id="125" name="Content Placeholder 2"/>
          <p:cNvSpPr txBox="1"/>
          <p:nvPr>
            <p:ph type="body" idx="1"/>
          </p:nvPr>
        </p:nvSpPr>
        <p:spPr>
          <a:xfrm>
            <a:off x="457200" y="1600200"/>
            <a:ext cx="8720385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벡터 표현과 의미적 유사성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임베딩 : 인덱싱에 사용과 동일한 임베딩 차원으로 데이터청크 검색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검색기 : 가장 가까운 임베딩 가진 데이터 청크 검색</a:t>
            </a:r>
          </a:p>
        </p:txBody>
      </p:sp>
      <p:pic>
        <p:nvPicPr>
          <p:cNvPr id="126" name="스크린샷 2025-03-21 오후 5.50.33.png" descr="스크린샷 2025-03-21 오후 5.50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4055" y="3102217"/>
            <a:ext cx="4754897" cy="3585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검색 알고리즘 II - 임베딩 기반 검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검색 알고리즘 II - 임베딩 기반 검색</a:t>
            </a:r>
          </a:p>
        </p:txBody>
      </p:sp>
      <p:sp>
        <p:nvSpPr>
          <p:cNvPr id="129" name="일반적 k-nn으로 가까운 벡터 검색…"/>
          <p:cNvSpPr txBox="1"/>
          <p:nvPr>
            <p:ph type="body" idx="1"/>
          </p:nvPr>
        </p:nvSpPr>
        <p:spPr>
          <a:xfrm>
            <a:off x="457200" y="1600200"/>
            <a:ext cx="8701424" cy="4525963"/>
          </a:xfrm>
          <a:prstGeom prst="rect">
            <a:avLst/>
          </a:prstGeom>
        </p:spPr>
        <p:txBody>
          <a:bodyPr/>
          <a:lstStyle/>
          <a:p>
            <a:pPr/>
            <a:r>
              <a:t>일반적 k-nn으로 가까운 벡터 검색</a:t>
            </a:r>
          </a:p>
          <a:p>
            <a:pPr/>
            <a:r>
              <a:t>큰 데이터셋 Approximate-nn : Faiss, ScaNNm Hnswlib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검색 알고리즘 III - 하이브리드 접근법</a:t>
            </a:r>
          </a:p>
        </p:txBody>
      </p:sp>
      <p:sp>
        <p:nvSpPr>
          <p:cNvPr id="132" name="Content Placeholder 2"/>
          <p:cNvSpPr txBox="1"/>
          <p:nvPr>
            <p:ph type="body" idx="1"/>
          </p:nvPr>
        </p:nvSpPr>
        <p:spPr>
          <a:xfrm>
            <a:off x="457200" y="10414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용어 기반 + 임베딩 기반 결합의 이점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검색 결과 재순위화(reranking) 전략, 캐시사용 지연 축소</a:t>
            </a:r>
          </a:p>
        </p:txBody>
      </p:sp>
      <p:pic>
        <p:nvPicPr>
          <p:cNvPr id="133" name="fig_06_05.png" descr="fig_06_05.png"/>
          <p:cNvPicPr>
            <a:picLocks noChangeAspect="1"/>
          </p:cNvPicPr>
          <p:nvPr/>
        </p:nvPicPr>
        <p:blipFill>
          <a:blip r:embed="rId2">
            <a:extLst/>
          </a:blip>
          <a:srcRect l="0" t="838" r="0" b="17116"/>
          <a:stretch>
            <a:fillRect/>
          </a:stretch>
        </p:blipFill>
        <p:spPr>
          <a:xfrm>
            <a:off x="229405" y="2824086"/>
            <a:ext cx="8685075" cy="3628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검색 최적화</a:t>
            </a:r>
          </a:p>
        </p:txBody>
      </p:sp>
      <p:sp>
        <p:nvSpPr>
          <p:cNvPr id="136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청크 전략(chunking strategy)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재정렬(reranking)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쿼리 재작성(query rewriting)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컨텍스트 검색(contextual retrieval)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청크전략 (Chunking strategy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청크전략 (Chunking strategy)</a:t>
            </a:r>
          </a:p>
        </p:txBody>
      </p:sp>
      <p:sp>
        <p:nvSpPr>
          <p:cNvPr id="139" name="단순 길이로 분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단순 길이로 분리</a:t>
            </a:r>
          </a:p>
          <a:p>
            <a:pPr/>
            <a:r>
              <a:t>Recursive(문서&gt;섹션&gt; 단락&gt;문장):잘리는 것 방지</a:t>
            </a:r>
          </a:p>
          <a:p>
            <a:pPr/>
            <a:r>
              <a:t>Tokenizer : 생성모델의 토크나이저에 의해 결정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재정렬 (Rerankin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재정렬 (Reranking)</a:t>
            </a:r>
          </a:p>
        </p:txBody>
      </p:sp>
      <p:sp>
        <p:nvSpPr>
          <p:cNvPr id="142" name="서비스 목적성에 따라 재정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서비스 목적성에 따라 재정렬</a:t>
            </a:r>
          </a:p>
          <a:p>
            <a:pPr lvl="1" marL="800100" indent="-342900">
              <a:buChar char="•"/>
            </a:pPr>
            <a:r>
              <a:t>시간 순, 최근데이터 순, 컨텍스트 길이순 등 </a:t>
            </a:r>
          </a:p>
          <a:p>
            <a:pPr/>
            <a:r>
              <a:t>검색된 문서의 수를 줄여서 모델 컨텍스트에 맞춤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쿼리재작성(Query rewriting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쿼리재작성(Query rewriting)</a:t>
            </a:r>
          </a:p>
        </p:txBody>
      </p:sp>
      <p:sp>
        <p:nvSpPr>
          <p:cNvPr id="145" name="Context를 포함하여 품질을 높이기 위해, 쿼리를 재작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57175" indent="-257175" defTabSz="342900">
              <a:spcBef>
                <a:spcPts val="500"/>
              </a:spcBef>
              <a:defRPr sz="2400"/>
            </a:pPr>
            <a:r>
              <a:t>Context를 포함하여 품질을 높이기 위해, 쿼리를 재작성</a:t>
            </a:r>
          </a:p>
          <a:p>
            <a:pPr marL="257175" indent="-257175" defTabSz="342900">
              <a:spcBef>
                <a:spcPts val="500"/>
              </a:spcBef>
              <a:defRPr sz="2400"/>
            </a:pPr>
          </a:p>
          <a:p>
            <a:pPr marL="257175" indent="-257175" defTabSz="342900">
              <a:spcBef>
                <a:spcPts val="500"/>
              </a:spcBef>
              <a:defRPr sz="2400"/>
            </a:pPr>
          </a:p>
          <a:p>
            <a:pPr marL="257175" indent="-257175" defTabSz="342900">
              <a:spcBef>
                <a:spcPts val="500"/>
              </a:spcBef>
              <a:defRPr sz="2400"/>
            </a:pPr>
          </a:p>
          <a:p>
            <a:pPr marL="257175" indent="-257175" defTabSz="342900">
              <a:spcBef>
                <a:spcPts val="500"/>
              </a:spcBef>
              <a:defRPr sz="2400"/>
            </a:pPr>
          </a:p>
          <a:p>
            <a:pPr lvl="1" marL="600075" indent="-257175" defTabSz="342900">
              <a:spcBef>
                <a:spcPts val="500"/>
              </a:spcBef>
              <a:buChar char="•"/>
              <a:defRPr sz="2400"/>
            </a:pPr>
          </a:p>
          <a:p>
            <a:pPr lvl="1" marL="600075" indent="-257175" defTabSz="342900">
              <a:spcBef>
                <a:spcPts val="500"/>
              </a:spcBef>
              <a:buChar char="•"/>
              <a:defRPr sz="2400"/>
            </a:pPr>
            <a:r>
              <a:t>“다음대화를 바탕으로 사용자가 묻고자 하는 내용을 반영하도록 마지막 사용자 입력을 재작성하십시오</a:t>
            </a:r>
          </a:p>
          <a:p>
            <a:pPr lvl="1" marL="600075" indent="-257175" defTabSz="342900">
              <a:spcBef>
                <a:spcPts val="500"/>
              </a:spcBef>
              <a:buChar char="•"/>
              <a:defRPr sz="2400"/>
            </a:pPr>
            <a:r>
              <a:t>Emily doe가 마지막으로 우리에게서 뭔가를 산게 언제인가요?”</a:t>
            </a:r>
          </a:p>
        </p:txBody>
      </p:sp>
      <p:pic>
        <p:nvPicPr>
          <p:cNvPr id="146" name="스크린샷 2025-03-21 오후 6.52.27.png" descr="스크린샷 2025-03-21 오후 6.52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00" y="2516547"/>
            <a:ext cx="7543800" cy="96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ontextual retriev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Contextual retrieval</a:t>
            </a:r>
          </a:p>
        </p:txBody>
      </p:sp>
      <p:sp>
        <p:nvSpPr>
          <p:cNvPr id="149" name="각 청크에 관련한 context 추가하여 관련 chunk를 더 쉽게 검색 (tag, keyword 등 Metadata 활용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각 청크에 관련한 context 추가하여 관련 chunk를 더 쉽게 검색 (tag, keyword 등 Metadata 활용)</a:t>
            </a:r>
          </a:p>
        </p:txBody>
      </p:sp>
      <p:pic>
        <p:nvPicPr>
          <p:cNvPr id="150" name="fig_06_05.png" descr="fig_06_05.png"/>
          <p:cNvPicPr>
            <a:picLocks noChangeAspect="1"/>
          </p:cNvPicPr>
          <p:nvPr/>
        </p:nvPicPr>
        <p:blipFill>
          <a:blip r:embed="rId2">
            <a:extLst/>
          </a:blip>
          <a:srcRect l="0" t="838" r="0" b="17116"/>
          <a:stretch>
            <a:fillRect/>
          </a:stretch>
        </p:blipFill>
        <p:spPr>
          <a:xfrm>
            <a:off x="229405" y="2824086"/>
            <a:ext cx="8685075" cy="3628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RAG 평가</a:t>
            </a:r>
          </a:p>
        </p:txBody>
      </p:sp>
      <p:sp>
        <p:nvSpPr>
          <p:cNvPr id="153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Context precision : 검색 중 쿼리와 관련있는 문서의 비율은?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Context recall : 쿼리와 관련있는 문서 중 검색된 문서의 비율?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b="1"/>
              <a:t>의미적 검색</a:t>
            </a:r>
            <a:r>
              <a:t>(semantic retrieval) : MTEB 벤치마크(Muennighoff et al., 2023)는 검색, 분류, 클러스터링을 포함한 광범위한 작업에 대해 임베딩 평가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ANN-Benchmarks : Recall, Query Per Sec, Build Time, Index Size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RAG 확장 - 멀티모달 RAG</a:t>
            </a:r>
          </a:p>
        </p:txBody>
      </p:sp>
      <p:sp>
        <p:nvSpPr>
          <p:cNvPr id="156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텍스트를 넘어선 RAG 시스템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이미지, 오디오, 비디오 처리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멀티모달 임베딩 활용</a:t>
            </a:r>
          </a:p>
        </p:txBody>
      </p:sp>
      <p:pic>
        <p:nvPicPr>
          <p:cNvPr id="157" name="fig_06_06.png" descr="fig_06_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1993" y="3241280"/>
            <a:ext cx="5310249" cy="349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AI 모델의 한계</a:t>
            </a:r>
          </a:p>
        </p:txBody>
      </p:sp>
      <p:sp>
        <p:nvSpPr>
          <p:cNvPr id="9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컨텍스트 크기 제한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학습 데이터의 시간적 제약 (오래된 정보)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환각(hallucination) 문제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한정된 기능 (텍스트 생성만 가능)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RAG 확장 - 표 형식 데이터와 SQL</a:t>
            </a:r>
          </a:p>
        </p:txBody>
      </p:sp>
      <p:sp>
        <p:nvSpPr>
          <p:cNvPr id="16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1" name="스크린샷 2025-03-21 오후 6.59.28.png" descr="스크린샷 2025-03-21 오후 6.59.2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6493" y="1503390"/>
            <a:ext cx="8737601" cy="407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에이전트 개요</a:t>
            </a:r>
          </a:p>
        </p:txBody>
      </p:sp>
      <p:sp>
        <p:nvSpPr>
          <p:cNvPr id="16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에이전트의 정의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에이전트가 가능하게 하는 새로운 애플리케이션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환경과 행동 집합의 중요성</a:t>
            </a:r>
          </a:p>
        </p:txBody>
      </p:sp>
      <p:pic>
        <p:nvPicPr>
          <p:cNvPr id="165" name="fig_06_08.png" descr="fig_06_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946" y="3531841"/>
            <a:ext cx="7756108" cy="3319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에이전트의 특성</a:t>
            </a:r>
          </a:p>
        </p:txBody>
      </p:sp>
      <p:sp>
        <p:nvSpPr>
          <p:cNvPr id="16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환경(Environment) 인식 능력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행동 집합(Action set)과 도구(Tools)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자율성과 목표 지향성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계획 및 의사결정 능력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도구(Tools) I - 지식 보강</a:t>
            </a:r>
          </a:p>
        </p:txBody>
      </p:sp>
      <p:sp>
        <p:nvSpPr>
          <p:cNvPr id="17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텍스트 검색기, 이미지 검색기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웹 브라우징과 인터넷 API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내부 정보 접근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RAG를 에이전트의 도구로 활용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도구(Tools) II - 기능 확장</a:t>
            </a:r>
          </a:p>
        </p:txBody>
      </p:sp>
      <p:sp>
        <p:nvSpPr>
          <p:cNvPr id="17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계산기, 단위 변환기, 달력 등 간단한 도구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코드 해석기와 실행기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텍스트-이미지 생성 도구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멀티모달 확장 전략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도구(Tools) III - 쓰기 작업</a:t>
            </a:r>
          </a:p>
        </p:txBody>
      </p:sp>
      <p:sp>
        <p:nvSpPr>
          <p:cNvPr id="177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환경에 영향을 미치는 행동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이메일 API, SQL 실행기, 은행 API 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보안 및 안전 고려사항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현실 세계 행동의 위험과 기회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도구 선택 전략</a:t>
            </a:r>
          </a:p>
        </p:txBody>
      </p:sp>
      <p:sp>
        <p:nvSpPr>
          <p:cNvPr id="18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최적의 도구 세트 결정 방법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도구 복잡성과 유용성 균형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도구 사용 분석 및 최적화</a:t>
            </a:r>
          </a:p>
        </p:txBody>
      </p:sp>
      <p:pic>
        <p:nvPicPr>
          <p:cNvPr id="181" name="fig_06_14.png" descr="fig_06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9409" y="3697436"/>
            <a:ext cx="6624582" cy="3236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계획(Planning) 개요</a:t>
            </a:r>
          </a:p>
        </p:txBody>
      </p:sp>
      <p:sp>
        <p:nvSpPr>
          <p:cNvPr id="18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계획의 정의와 중요성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계획과 실행의 분리 필요성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fig_06_09 활용 (계획 프로세스)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계획 생성, 검증, 실행의 3단계</a:t>
            </a:r>
          </a:p>
        </p:txBody>
      </p:sp>
      <p:pic>
        <p:nvPicPr>
          <p:cNvPr id="185" name="fig_06_09.png" descr="fig_06_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6100" y="4097232"/>
            <a:ext cx="6253931" cy="2726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계획 생성</a:t>
            </a:r>
          </a:p>
        </p:txBody>
      </p:sp>
      <p:sp>
        <p:nvSpPr>
          <p:cNvPr id="18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모델을 계획 생성기로 전환하는 방법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프롬프트 엔지니어링 접근법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복잡한 작업 분해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계획의 세분화 수준(granularity)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함수 호출(Function Calling)</a:t>
            </a:r>
          </a:p>
        </p:txBody>
      </p:sp>
      <p:sp>
        <p:nvSpPr>
          <p:cNvPr id="19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함수 호출의 개념과 구현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도구 인벤토리 관리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API 매개변수 처리 전략</a:t>
            </a:r>
          </a:p>
        </p:txBody>
      </p:sp>
      <p:pic>
        <p:nvPicPr>
          <p:cNvPr id="192" name="fig_06_10.png" descr="fig_06_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8441" y="2825214"/>
            <a:ext cx="5217039" cy="3968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fig_07_03.png" descr="fig_07_0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53310" y="474309"/>
            <a:ext cx="8586387" cy="5909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제어 흐름(Control Flow)</a:t>
            </a:r>
          </a:p>
        </p:txBody>
      </p:sp>
      <p:sp>
        <p:nvSpPr>
          <p:cNvPr id="195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순차, 병렬, if문, 루프 등 다양한 제어 흐름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복잡한 계획의 실행 관리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병렬 실행의 장점과 구현 방법</a:t>
            </a:r>
          </a:p>
        </p:txBody>
      </p:sp>
      <p:pic>
        <p:nvPicPr>
          <p:cNvPr id="196" name="fig_06_11.png" descr="fig_06_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3116" y="3689209"/>
            <a:ext cx="5397768" cy="3178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반성(Reflection) 및 오류 수정</a:t>
            </a:r>
          </a:p>
        </p:txBody>
      </p:sp>
      <p:sp>
        <p:nvSpPr>
          <p:cNvPr id="199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반성의 중요성과 타이밍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반성 구현 방법: 자기비판, 평가자 활용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오류 감지 및 수정 메커니즘</a:t>
            </a:r>
          </a:p>
        </p:txBody>
      </p:sp>
      <p:pic>
        <p:nvPicPr>
          <p:cNvPr id="200" name="fig_06_12.png" descr="fig_06_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2146" y="2591186"/>
            <a:ext cx="3892498" cy="4128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반성 프레임워크 - ReAct와 Reflexion</a:t>
            </a:r>
          </a:p>
        </p:txBody>
      </p:sp>
      <p:sp>
        <p:nvSpPr>
          <p:cNvPr id="203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ReAct: 추론과 행동 교차 수행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계획 수정 및 개선 과정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비용과 지연 시간 트레이드오프</a:t>
            </a:r>
          </a:p>
        </p:txBody>
      </p:sp>
      <p:pic>
        <p:nvPicPr>
          <p:cNvPr id="204" name="fig_06_13.png" descr="fig_06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4396" y="3050035"/>
            <a:ext cx="6748211" cy="3770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에이전트 실패 모드</a:t>
            </a:r>
          </a:p>
        </p:txBody>
      </p:sp>
      <p:sp>
        <p:nvSpPr>
          <p:cNvPr id="207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계획 실패: 잘못된 도구, 매개변수 오류 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도구 실패: 도구 출력 오류, 번역 오류 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효율성 문제: 불필요한 단계, 과도한 비용 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실패 감지 및 디버깅 방법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에이전트 평가</a:t>
            </a:r>
          </a:p>
        </p:txBody>
      </p:sp>
      <p:sp>
        <p:nvSpPr>
          <p:cNvPr id="21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계획 품질 평가 지표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도구 사용 분석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작업 완료율 측정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비용 및 시간 효율성 평가</a:t>
            </a:r>
          </a:p>
        </p:txBody>
      </p:sp>
      <p:pic>
        <p:nvPicPr>
          <p:cNvPr id="211" name="fig_06_15.png" descr="fig_06_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9117" y="1561396"/>
            <a:ext cx="4298824" cy="5009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메모리 시스템 개요</a:t>
            </a:r>
          </a:p>
        </p:txBody>
      </p:sp>
      <p:sp>
        <p:nvSpPr>
          <p:cNvPr id="21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내부 지식(Internal knowledge)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단기 메모리(Short-term memory)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장기 메모리(Long-term memory)</a:t>
            </a:r>
          </a:p>
        </p:txBody>
      </p:sp>
      <p:pic>
        <p:nvPicPr>
          <p:cNvPr id="215" name="fig_06_16.png" descr="fig_06_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5151" y="3518039"/>
            <a:ext cx="4273461" cy="3103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메모리 관리 전략</a:t>
            </a:r>
          </a:p>
        </p:txBody>
      </p:sp>
      <p:sp>
        <p:nvSpPr>
          <p:cNvPr id="21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FIFO, 중복 제거, 요약 기반 접근법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모순 처리 방법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메모리 시스템이 에이전트에 미치는 영향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구현 사례 및 성능 영향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RAG vs 에이전트 비교</a:t>
            </a:r>
          </a:p>
        </p:txBody>
      </p:sp>
      <p:sp>
        <p:nvSpPr>
          <p:cNvPr id="22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두 패턴의 핵심 차이점 요약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사용 사례별 적합성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결합 시 시너지 효과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선택 시 고려사항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실제 구현 사례</a:t>
            </a:r>
          </a:p>
        </p:txBody>
      </p:sp>
      <p:sp>
        <p:nvSpPr>
          <p:cNvPr id="22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오픈소스 RAG 프레임워크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에이전트 구현 도구와 플랫폼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기업 적용 성공 사례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구현 시 주요 도전과제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미래 발전 방향</a:t>
            </a:r>
          </a:p>
        </p:txBody>
      </p:sp>
      <p:sp>
        <p:nvSpPr>
          <p:cNvPr id="227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RAG와 에이전트의 진화 전망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새로운 연구 분야와 기회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산업별 적용 가능성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윤리적 고려사항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한계 극복을 위한 두 패턴</a:t>
            </a:r>
          </a:p>
        </p:txBody>
      </p:sp>
      <p:sp>
        <p:nvSpPr>
          <p:cNvPr id="103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RAG: 외부 지식을 통한 모델 보강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에이전트: 도구를 통한 모델 능력 확장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두 패턴의 공통점과 차이점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모델 자체 수정 없이 성능 향상 가능성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결론</a:t>
            </a:r>
          </a:p>
        </p:txBody>
      </p:sp>
      <p:sp>
        <p:nvSpPr>
          <p:cNvPr id="23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핵심 메시지 요약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RAG와 에이전트의 실용적 중요성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구현 시작을 위한 조언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미래 연구 및 발전 방향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참고 자료</a:t>
            </a:r>
          </a:p>
        </p:txBody>
      </p:sp>
      <p:sp>
        <p:nvSpPr>
          <p:cNvPr id="233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추천 논문, 책, 블로그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오픈소스 프로젝트 및 라이브러리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학습 리소스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연락처 및 질문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RAG란?</a:t>
            </a:r>
          </a:p>
        </p:txBody>
      </p:sp>
      <p:sp>
        <p:nvSpPr>
          <p:cNvPr id="106" name="Content Placeholder 2"/>
          <p:cNvSpPr txBox="1"/>
          <p:nvPr>
            <p:ph type="body" idx="1"/>
          </p:nvPr>
        </p:nvSpPr>
        <p:spPr>
          <a:xfrm>
            <a:off x="457200" y="1308100"/>
            <a:ext cx="8376824" cy="3657601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"Retrieval-Augmented Generation” </a:t>
            </a:r>
            <a:br/>
            <a:r>
              <a:t>검색기(Retriever)와 생성기(Generator)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“Reading Wikipedia to Answer Open-Domain Questions”(Chen et al., 2017)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최신 정보 제공, 환각 감소, 맥락 인식 향상</a:t>
            </a:r>
          </a:p>
        </p:txBody>
      </p:sp>
      <p:pic>
        <p:nvPicPr>
          <p:cNvPr id="107" name="fig_06_01.png" descr="fig_06_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4489" y="4091361"/>
            <a:ext cx="4239061" cy="2709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RAG 등장</a:t>
            </a:r>
          </a:p>
        </p:txBody>
      </p:sp>
      <p:sp>
        <p:nvSpPr>
          <p:cNvPr id="110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‘정보 검색 기반 생성(Retrieval-Augmented Generation)’이라는 용어는 “Retrieval-Augmented Generation for Knowledge-Intensive NLP Tasks”(Lewis et al., 2020)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‘파운데이션 모델의 컨텍스트 한계를 어떻게 극복할 것인가?’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RAG 아키텍처</a:t>
            </a:r>
          </a:p>
        </p:txBody>
      </p:sp>
      <p:sp>
        <p:nvSpPr>
          <p:cNvPr id="113" name="Content Placeholder 2"/>
          <p:cNvSpPr txBox="1"/>
          <p:nvPr>
            <p:ph type="body" idx="1"/>
          </p:nvPr>
        </p:nvSpPr>
        <p:spPr>
          <a:xfrm>
            <a:off x="457200" y="1600200"/>
            <a:ext cx="8650455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문서 수집 및 전처리 : </a:t>
            </a:r>
            <a:r>
              <a:rPr b="1"/>
              <a:t>인덱싱</a:t>
            </a:r>
            <a:r>
              <a:t>과 </a:t>
            </a:r>
            <a:r>
              <a:rPr b="1"/>
              <a:t>쿼리처리</a:t>
            </a:r>
            <a:r>
              <a:t> 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청킹(Chunking) 전략 : 고정 크기, 문단, 의미 기반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b="1"/>
              <a:t>용어 기반</a:t>
            </a:r>
            <a:r>
              <a:t> 검색 vs </a:t>
            </a:r>
            <a:r>
              <a:rPr b="1"/>
              <a:t>임베딩 기반</a:t>
            </a:r>
            <a:r>
              <a:t> 검색</a:t>
            </a:r>
          </a:p>
        </p:txBody>
      </p:sp>
      <p:pic>
        <p:nvPicPr>
          <p:cNvPr id="114" name="fig_06_02.png" descr="fig_06_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4509" y="3595120"/>
            <a:ext cx="4238157" cy="3052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편집하려면 두 번 클릭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편집하려면 두 번 클릭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스크린샷 2025-03-21 오후 6.29.41.png" descr="스크린샷 2025-03-21 오후 6.29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150" y="2237248"/>
            <a:ext cx="8369300" cy="265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검색 알고리즘 I - 용어 기반 검색</a:t>
            </a:r>
          </a:p>
        </p:txBody>
      </p:sp>
      <p:sp>
        <p:nvSpPr>
          <p:cNvPr id="12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TF-IDF, BM25, n-그램 등 전통적 검색 알고리즘 (단어포함 하나)</a:t>
            </a:r>
          </a:p>
          <a:p>
            <a:pPr>
              <a:spcBef>
                <a:spcPts val="500"/>
              </a:spcBef>
              <a:defRPr sz="24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t>구현 용이성과 계산 효율성</a:t>
            </a:r>
          </a:p>
        </p:txBody>
      </p:sp>
      <p:pic>
        <p:nvPicPr>
          <p:cNvPr id="122" name="스크린샷 2025-03-21 오후 5.45.12.png" descr="스크린샷 2025-03-21 오후 5.45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603" y="3849668"/>
            <a:ext cx="8242301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